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3" r:id="rId4"/>
    <p:sldId id="259" r:id="rId5"/>
    <p:sldId id="260" r:id="rId6"/>
    <p:sldId id="262" r:id="rId7"/>
    <p:sldId id="261" r:id="rId8"/>
    <p:sldId id="266" r:id="rId9"/>
    <p:sldId id="267" r:id="rId10"/>
    <p:sldId id="278" r:id="rId11"/>
    <p:sldId id="276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79C8-47A8-47BD-BBB7-2DCF78ADEF5E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17DEA-43C0-4920-907D-EC015D969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Тақырып:</a:t>
            </a:r>
          </a:p>
          <a:p>
            <a:pPr marL="0" indent="0"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Өсімдіктердің өсуі мен даму физиологиясы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pPr marL="514350" indent="-514350" algn="ctr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Өсу туралы жалпы ұғым, өсу кезеңдері.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Өсімдіктің және оның жеке органдарының өсуі. </a:t>
            </a:r>
          </a:p>
          <a:p>
            <a:pPr marL="514350" indent="-514350">
              <a:buFont typeface="+mj-lt"/>
              <a:buAutoNum type="arabicPeriod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Өсімдіктің жеке мүшелерінің өсу ерекшеліктері.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  <a:solidFill>
            <a:srgbClr val="003300"/>
          </a:solidFill>
        </p:spPr>
        <p:txBody>
          <a:bodyPr>
            <a:normAutofit/>
          </a:bodyPr>
          <a:lstStyle/>
          <a:p>
            <a:pPr algn="just"/>
            <a:r>
              <a:rPr lang="kk-KZ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Морфогенез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(грек.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morphe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-түр, форма) –организмнің онтогенезі немесе филогенезі барысындағы құрылымдық элементтердің (ұлпалар, мүшелер) пайда болып, түзілуі.</a:t>
            </a:r>
          </a:p>
          <a:p>
            <a:pPr algn="just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Өсімдіктерде жабын, түзгіш, өткізгіш, қор жинағыш және т.б. ұлпалардың, сондай-ақ жеке мүшелер тамыр, сабақ, жапырақ, гүл, жемістің түзілуі мен дамуы.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4000504"/>
            <a:ext cx="4214842" cy="571504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Морфогенез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500702"/>
            <a:ext cx="2643206" cy="85725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цитогенез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5643578"/>
            <a:ext cx="2214578" cy="928694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гистогенез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5643578"/>
            <a:ext cx="2071702" cy="85725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органогенез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279706">
            <a:off x="1733025" y="4556077"/>
            <a:ext cx="500066" cy="92869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786314" y="4714884"/>
            <a:ext cx="357190" cy="8572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305351">
            <a:off x="6829453" y="4673946"/>
            <a:ext cx="512041" cy="100849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36000" contrast="63000"/>
          </a:blip>
          <a:srcRect/>
          <a:stretch>
            <a:fillRect/>
          </a:stretch>
        </p:blipFill>
        <p:spPr>
          <a:xfrm>
            <a:off x="642910" y="1928802"/>
            <a:ext cx="6408738" cy="4381500"/>
          </a:xfrm>
          <a:noFill/>
          <a:ln/>
        </p:spPr>
      </p:pic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6948488" y="2603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Туника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500034" y="549275"/>
            <a:ext cx="4500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Промеристема  туникасының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инициальды клеткалары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7245350" y="1557338"/>
            <a:ext cx="189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b="1" dirty="0">
                <a:solidFill>
                  <a:schemeClr val="bg1"/>
                </a:solidFill>
                <a:latin typeface="Arial" pitchFamily="34" charset="0"/>
              </a:rPr>
              <a:t>Промеристема тұлғаның инициальды клеткалары</a:t>
            </a:r>
            <a:endParaRPr lang="ru-RU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3857620" y="5357826"/>
            <a:ext cx="3214710" cy="120032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Перифериялық меристема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428596" y="5214950"/>
            <a:ext cx="3429024" cy="138499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Өзектік</a:t>
            </a:r>
          </a:p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меристема</a:t>
            </a:r>
          </a:p>
          <a:p>
            <a:endParaRPr lang="kk-KZ" b="1" dirty="0" smtClean="0">
              <a:solidFill>
                <a:srgbClr val="FFFF66"/>
              </a:solidFill>
              <a:latin typeface="Arial" pitchFamily="34" charset="0"/>
            </a:endParaRPr>
          </a:p>
          <a:p>
            <a:endParaRPr lang="kk-KZ" b="1" dirty="0">
              <a:solidFill>
                <a:srgbClr val="FFFF66"/>
              </a:solidFill>
              <a:latin typeface="Arial" pitchFamily="34" charset="0"/>
            </a:endParaRPr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 flipH="1">
            <a:off x="2928926" y="5000636"/>
            <a:ext cx="417526" cy="56357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0768" name="Rectangle 16"/>
          <p:cNvSpPr>
            <a:spLocks noChangeArrowheads="1"/>
          </p:cNvSpPr>
          <p:nvPr/>
        </p:nvSpPr>
        <p:spPr bwMode="auto">
          <a:xfrm>
            <a:off x="900113" y="0"/>
            <a:ext cx="58654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kk-KZ" sz="2400" b="1" dirty="0" smtClean="0">
                <a:solidFill>
                  <a:srgbClr val="FFFF66"/>
                </a:solidFill>
                <a:latin typeface="Arial" pitchFamily="34" charset="0"/>
              </a:rPr>
              <a:t>Сабақтың  </a:t>
            </a:r>
            <a:r>
              <a:rPr lang="kk-KZ" sz="2400" b="1" dirty="0">
                <a:solidFill>
                  <a:srgbClr val="FFFF66"/>
                </a:solidFill>
                <a:latin typeface="Arial" pitchFamily="34" charset="0"/>
              </a:rPr>
              <a:t>өсу </a:t>
            </a:r>
            <a:r>
              <a:rPr lang="kk-KZ" sz="2400" b="1" dirty="0" smtClean="0">
                <a:solidFill>
                  <a:srgbClr val="FFFF66"/>
                </a:solidFill>
                <a:latin typeface="Arial" pitchFamily="34" charset="0"/>
              </a:rPr>
              <a:t>нүктесінің  </a:t>
            </a:r>
            <a:r>
              <a:rPr lang="kk-KZ" sz="2400" b="1" dirty="0">
                <a:solidFill>
                  <a:srgbClr val="FFFF66"/>
                </a:solidFill>
                <a:latin typeface="Arial" pitchFamily="34" charset="0"/>
              </a:rPr>
              <a:t>құрылысы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4929190" y="4929198"/>
            <a:ext cx="417526" cy="56357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3786182" y="2214554"/>
            <a:ext cx="3500462" cy="50006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3929058" y="500042"/>
            <a:ext cx="3000396" cy="17859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3643307" y="1285860"/>
            <a:ext cx="71438" cy="107157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1928802"/>
            <a:ext cx="714380" cy="3286148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203708" y="3929066"/>
            <a:ext cx="3225812" cy="571504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72396" y="4286256"/>
            <a:ext cx="1285884" cy="92869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</a:t>
            </a: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түзіледі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857752" y="3643314"/>
            <a:ext cx="2571768" cy="45719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0958" y="3071810"/>
            <a:ext cx="142876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Жапырақ түзіледі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61000" contrast="54000"/>
          </a:blip>
          <a:srcRect/>
          <a:stretch>
            <a:fillRect/>
          </a:stretch>
        </p:blipFill>
        <p:spPr bwMode="auto">
          <a:xfrm>
            <a:off x="1000100" y="1500174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14285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Тамыр құрылысы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8072494" cy="830997"/>
          </a:xfrm>
          <a:prstGeom prst="rect">
            <a:avLst/>
          </a:prstGeom>
          <a:solidFill>
            <a:srgbClr val="660033"/>
          </a:solidFill>
        </p:spPr>
        <p:txBody>
          <a:bodyPr wrap="square">
            <a:spAutoFit/>
          </a:bodyPr>
          <a:lstStyle/>
          <a:p>
            <a:r>
              <a:rPr lang="kk-KZ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Тамыр апексі </a:t>
            </a: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апикалды меристемалық зона 1-2 мм.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357982"/>
          </a:xfrm>
          <a:solidFill>
            <a:schemeClr val="tx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kk-KZ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Онтогенез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(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Ontogenesis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грек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ontos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–заты, мәні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genesis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-шығу тегі) –организмнің ұрықтанудан пайда болған кезеңінен оның тіршілігінің соңына дейінгі жеке даму тарихы.</a:t>
            </a:r>
          </a:p>
          <a:p>
            <a:pPr algn="just"/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Өсу процесi </a:t>
            </a:r>
            <a:r>
              <a:rPr lang="kk-KZ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өciмдiк органдарының ұзарып, енденiп, жуандап, көлемiнің салмaғының ұлғаюы, және жеке мушелерiнiң (жапырақ, бутақ, өркен, тамыр, т.б.) жаңадан қалыптасуы, caндapының көбею.</a:t>
            </a:r>
          </a:p>
          <a:p>
            <a:pPr algn="just"/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Өciмдiктiң тiршiлiк мерзiмi өсу және көбею деген eкi кезеңге бөлiнедi.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4282" y="214290"/>
            <a:ext cx="8715436" cy="650085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Өсу мен даму құбылыстарының жалпы сипаты  тұқым қуалаушылық белгiлерiне, яғни генетикалық факторларға тығыз байланысты.</a:t>
            </a:r>
          </a:p>
          <a:p>
            <a:pPr>
              <a:lnSpc>
                <a:spcPct val="90000"/>
              </a:lnSpc>
            </a:pPr>
            <a:endParaRPr lang="kk-K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kk-KZ" sz="28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Генотип</a:t>
            </a:r>
            <a:r>
              <a:rPr lang="kk-KZ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организмнің барлық гeндepiнiң жиынтығы. Онда тұқым қуалаушылық белгiлер шоғырлaнған. Генотипке, мутациялық жолмен пайда болған гендер де eнeдi.</a:t>
            </a:r>
          </a:p>
          <a:p>
            <a:pPr>
              <a:lnSpc>
                <a:spcPct val="90000"/>
              </a:lnSpc>
            </a:pPr>
            <a:endParaRPr lang="kk-KZ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kk-KZ" sz="28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Фенотип</a:t>
            </a:r>
            <a:r>
              <a:rPr lang="kk-KZ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организмнiң жеке тiршiлiк дәуiрiнде (онтогенезiнде) байқалатын барлық iшкi және сыртқы белгiлерi мен қасиеттерiнiң жиынтығы. </a:t>
            </a:r>
          </a:p>
          <a:p>
            <a:pPr>
              <a:lnSpc>
                <a:spcPct val="90000"/>
              </a:lnSpc>
            </a:pPr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Бұл белгiлi сыртқы орта жaғдайларына байланысты генотипке асуының нәтижесi.</a:t>
            </a:r>
          </a:p>
          <a:p>
            <a:pPr>
              <a:lnSpc>
                <a:spcPct val="90000"/>
              </a:lnSpc>
            </a:pP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Даму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өсімдіктің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оның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мүшелерінің,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ұлпалары мен клетка-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ларының онтогенез кезінде құрылым-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дық және функционалдық сапалық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өзгерістер. 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 аралық, ұлпалар мен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мүшелердегі өзара сапалық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өзгерістердің туу – </a:t>
            </a:r>
            <a:r>
              <a:rPr lang="kk-KZ" sz="36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дифференциация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деп</a:t>
            </a:r>
          </a:p>
          <a:p>
            <a:pPr algn="just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атайды.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64294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Өсу –клеткалардың, мүшелердің және толыққанды өсімдіктің қайтымсыз ұлғаюы,  бұл элементтер мен құрылымдардың түзілуімен байланысты болады.</a:t>
            </a:r>
          </a:p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Өсу түсінігі- организмнің немесе оның бөлімдерінің сандық өзгерістірін де көрсетеді.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714620"/>
            <a:ext cx="6357982" cy="785818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Онтогенез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(өсімдіктің дамуы)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357826"/>
            <a:ext cx="3143272" cy="1000132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Дифференциалдану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429264"/>
            <a:ext cx="1357322" cy="85725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Өсу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357826"/>
            <a:ext cx="3357586" cy="928694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Жас ерекшелік өзгерістер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4810" y="3571876"/>
            <a:ext cx="428628" cy="1785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29388" y="3500438"/>
            <a:ext cx="357190" cy="1785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857356" y="3571876"/>
            <a:ext cx="357190" cy="17859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endParaRPr lang="kk-KZ" sz="2400" dirty="0"/>
          </a:p>
          <a:p>
            <a:endParaRPr lang="kk-KZ" dirty="0"/>
          </a:p>
          <a:p>
            <a:endParaRPr lang="kk-KZ" dirty="0">
              <a:solidFill>
                <a:srgbClr val="CC6600"/>
              </a:solidFill>
            </a:endParaRPr>
          </a:p>
          <a:p>
            <a:r>
              <a:rPr lang="kk-KZ" dirty="0">
                <a:solidFill>
                  <a:srgbClr val="CC6600"/>
                </a:solidFill>
              </a:rPr>
              <a:t> </a:t>
            </a:r>
          </a:p>
          <a:p>
            <a:endParaRPr lang="kk-KZ" dirty="0">
              <a:solidFill>
                <a:srgbClr val="CC6600"/>
              </a:solidFill>
            </a:endParaRPr>
          </a:p>
          <a:p>
            <a:endParaRPr lang="kk-KZ" dirty="0">
              <a:solidFill>
                <a:srgbClr val="CC6600"/>
              </a:solidFill>
            </a:endParaRPr>
          </a:p>
          <a:p>
            <a:endParaRPr lang="kk-KZ" dirty="0">
              <a:solidFill>
                <a:srgbClr val="CC6600"/>
              </a:solidFill>
            </a:endParaRPr>
          </a:p>
          <a:p>
            <a:endParaRPr lang="kk-KZ" dirty="0">
              <a:solidFill>
                <a:srgbClr val="CC6600"/>
              </a:solidFill>
            </a:endParaRPr>
          </a:p>
          <a:p>
            <a:endParaRPr lang="kk-KZ" dirty="0">
              <a:solidFill>
                <a:srgbClr val="CC6600"/>
              </a:solidFill>
            </a:endParaRPr>
          </a:p>
          <a:p>
            <a:r>
              <a:rPr lang="kk-KZ" dirty="0">
                <a:solidFill>
                  <a:srgbClr val="CC6600"/>
                </a:solidFill>
              </a:rPr>
              <a:t>.</a:t>
            </a:r>
          </a:p>
          <a:p>
            <a:endParaRPr lang="kk-KZ" dirty="0">
              <a:solidFill>
                <a:srgbClr val="CC6600"/>
              </a:solidFill>
            </a:endParaRPr>
          </a:p>
          <a:p>
            <a:endParaRPr lang="kk-KZ" dirty="0">
              <a:solidFill>
                <a:srgbClr val="CC6600"/>
              </a:solidFill>
            </a:endParaRP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3000364" y="428604"/>
            <a:ext cx="2590800" cy="720725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Өсімдіктің дамуы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468313" y="1989138"/>
            <a:ext cx="2519362" cy="1079500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Физиологиялық</a:t>
            </a: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өзгерістер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53" name="Rectangle 5"/>
          <p:cNvSpPr>
            <a:spLocks noChangeArrowheads="1"/>
          </p:cNvSpPr>
          <p:nvPr/>
        </p:nvSpPr>
        <p:spPr bwMode="auto">
          <a:xfrm>
            <a:off x="3348038" y="2133600"/>
            <a:ext cx="2303462" cy="935038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Биохимиялық</a:t>
            </a: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5724525" y="2133600"/>
            <a:ext cx="3024188" cy="863600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kk-KZ" sz="2400" b="1" dirty="0">
              <a:solidFill>
                <a:srgbClr val="FFFF66"/>
              </a:solidFill>
            </a:endParaRP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Морфологиялық</a:t>
            </a:r>
          </a:p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өзгерістер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FF66"/>
              </a:solidFill>
            </a:endParaRPr>
          </a:p>
        </p:txBody>
      </p:sp>
      <p:sp>
        <p:nvSpPr>
          <p:cNvPr id="539655" name="Line 7"/>
          <p:cNvSpPr>
            <a:spLocks noChangeShapeType="1"/>
          </p:cNvSpPr>
          <p:nvPr/>
        </p:nvSpPr>
        <p:spPr bwMode="auto">
          <a:xfrm flipH="1">
            <a:off x="2916237" y="1285860"/>
            <a:ext cx="655630" cy="6302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56" name="Line 8"/>
          <p:cNvSpPr>
            <a:spLocks noChangeShapeType="1"/>
          </p:cNvSpPr>
          <p:nvPr/>
        </p:nvSpPr>
        <p:spPr bwMode="auto">
          <a:xfrm flipH="1">
            <a:off x="4284662" y="1285861"/>
            <a:ext cx="45719" cy="703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57" name="Line 9"/>
          <p:cNvSpPr>
            <a:spLocks noChangeShapeType="1"/>
          </p:cNvSpPr>
          <p:nvPr/>
        </p:nvSpPr>
        <p:spPr bwMode="auto">
          <a:xfrm>
            <a:off x="5429256" y="1214422"/>
            <a:ext cx="655632" cy="8461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2555875" y="3357563"/>
            <a:ext cx="3455988" cy="576262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Онтогенез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2484438" y="4221163"/>
            <a:ext cx="3600450" cy="358775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Жастық шағы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2700338" y="4868863"/>
            <a:ext cx="3240087" cy="360362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Жыныстың жeтiлуi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61" name="Rectangle 13"/>
          <p:cNvSpPr>
            <a:spLocks noChangeArrowheads="1"/>
          </p:cNvSpPr>
          <p:nvPr/>
        </p:nvSpPr>
        <p:spPr bwMode="auto">
          <a:xfrm>
            <a:off x="3143240" y="5429264"/>
            <a:ext cx="2232025" cy="288925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Көбею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1979613" y="5876925"/>
            <a:ext cx="5113337" cy="647700"/>
          </a:xfrm>
          <a:prstGeom prst="rect">
            <a:avLst/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Қартаю және тiршiлiгiнiң тоқтауы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63" name="Line 15"/>
          <p:cNvSpPr>
            <a:spLocks noChangeShapeType="1"/>
          </p:cNvSpPr>
          <p:nvPr/>
        </p:nvSpPr>
        <p:spPr bwMode="auto">
          <a:xfrm>
            <a:off x="4140200" y="3141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64" name="Line 16"/>
          <p:cNvSpPr>
            <a:spLocks noChangeShapeType="1"/>
          </p:cNvSpPr>
          <p:nvPr/>
        </p:nvSpPr>
        <p:spPr bwMode="auto">
          <a:xfrm>
            <a:off x="4067175" y="39338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65" name="Line 17"/>
          <p:cNvSpPr>
            <a:spLocks noChangeShapeType="1"/>
          </p:cNvSpPr>
          <p:nvPr/>
        </p:nvSpPr>
        <p:spPr bwMode="auto">
          <a:xfrm>
            <a:off x="4067175" y="45085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66" name="Line 18"/>
          <p:cNvSpPr>
            <a:spLocks noChangeShapeType="1"/>
          </p:cNvSpPr>
          <p:nvPr/>
        </p:nvSpPr>
        <p:spPr bwMode="auto">
          <a:xfrm>
            <a:off x="4067175" y="5300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67" name="Line 19"/>
          <p:cNvSpPr>
            <a:spLocks noChangeShapeType="1"/>
          </p:cNvSpPr>
          <p:nvPr/>
        </p:nvSpPr>
        <p:spPr bwMode="auto">
          <a:xfrm>
            <a:off x="4067175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68" name="Line 20"/>
          <p:cNvSpPr>
            <a:spLocks noChangeShapeType="1"/>
          </p:cNvSpPr>
          <p:nvPr/>
        </p:nvSpPr>
        <p:spPr bwMode="auto">
          <a:xfrm>
            <a:off x="1763713" y="2997200"/>
            <a:ext cx="13684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9669" name="Line 21"/>
          <p:cNvSpPr>
            <a:spLocks noChangeShapeType="1"/>
          </p:cNvSpPr>
          <p:nvPr/>
        </p:nvSpPr>
        <p:spPr bwMode="auto">
          <a:xfrm flipH="1">
            <a:off x="6084888" y="2997200"/>
            <a:ext cx="8636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3357586" cy="214314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Жоғары сатыдағы өсімдіктердің онтогенез сатылары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00042"/>
            <a:ext cx="4286280" cy="121444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Эмбрионалды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071678"/>
            <a:ext cx="4143404" cy="1000132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Ювенилды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357562"/>
            <a:ext cx="4214842" cy="121444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Репродуктивті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5072074"/>
            <a:ext cx="4000528" cy="1071570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Қартаю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0708849">
            <a:off x="3440624" y="1371809"/>
            <a:ext cx="1197341" cy="33878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86182" y="2428868"/>
            <a:ext cx="857256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86856">
            <a:off x="3665423" y="3676522"/>
            <a:ext cx="857256" cy="2845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64374">
            <a:off x="1947335" y="4613059"/>
            <a:ext cx="2914059" cy="3283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60350"/>
            <a:ext cx="4284662" cy="6597650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kk-KZ" sz="2400" b="1" dirty="0">
                <a:solidFill>
                  <a:schemeClr val="bg1"/>
                </a:solidFill>
              </a:rPr>
              <a:t>Тұқым бүршігі</a:t>
            </a:r>
            <a:r>
              <a:rPr lang="kk-KZ" sz="2400" b="1" dirty="0">
                <a:solidFill>
                  <a:schemeClr val="tx1"/>
                </a:solidFill>
              </a:rPr>
              <a:t/>
            </a:r>
            <a:br>
              <a:rPr lang="kk-KZ" sz="2400" b="1" dirty="0">
                <a:solidFill>
                  <a:schemeClr val="tx1"/>
                </a:solidFill>
              </a:rPr>
            </a:br>
            <a:r>
              <a:rPr lang="kk-KZ" sz="2400" b="1" dirty="0">
                <a:solidFill>
                  <a:schemeClr val="tx1"/>
                </a:solidFill>
              </a:rPr>
              <a:t/>
            </a:r>
            <a:br>
              <a:rPr lang="kk-KZ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rgbClr val="FFFF66"/>
                </a:solidFill>
              </a:rPr>
              <a:t>1 – </a:t>
            </a:r>
            <a:r>
              <a:rPr lang="kk-KZ" sz="2400" b="1" dirty="0">
                <a:solidFill>
                  <a:srgbClr val="FFFF66"/>
                </a:solidFill>
              </a:rPr>
              <a:t>жіпшелік аппарат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2 – синергидалар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3 -  ана жыныс клеткасы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4 – вакуоль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5 -  ана жыныс клетканың ядросы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6 – орталық клетка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7 – антиподтар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8 – орталық клетканың полярлық ядролары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/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М – микропилярлы полюс</a:t>
            </a:r>
            <a:br>
              <a:rPr lang="kk-KZ" sz="2400" b="1" dirty="0">
                <a:solidFill>
                  <a:srgbClr val="FFFF66"/>
                </a:solidFill>
              </a:rPr>
            </a:br>
            <a:r>
              <a:rPr lang="kk-KZ" sz="2400" b="1" dirty="0">
                <a:solidFill>
                  <a:srgbClr val="FFFF66"/>
                </a:solidFill>
              </a:rPr>
              <a:t>Х – халазалық  полюс  </a:t>
            </a:r>
            <a:br>
              <a:rPr lang="kk-KZ" sz="2400" b="1" dirty="0">
                <a:solidFill>
                  <a:srgbClr val="FFFF66"/>
                </a:solidFill>
              </a:rPr>
            </a:br>
            <a:endParaRPr lang="ru-RU" sz="2400" b="1" dirty="0">
              <a:solidFill>
                <a:srgbClr val="FFFF66"/>
              </a:solidFill>
            </a:endParaRPr>
          </a:p>
        </p:txBody>
      </p:sp>
      <p:pic>
        <p:nvPicPr>
          <p:cNvPr id="543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28000" contrast="40000"/>
          </a:blip>
          <a:srcRect/>
          <a:stretch>
            <a:fillRect/>
          </a:stretch>
        </p:blipFill>
        <p:spPr>
          <a:xfrm>
            <a:off x="250825" y="285728"/>
            <a:ext cx="4619625" cy="580709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41000" contrast="55000"/>
          </a:blip>
          <a:srcRect/>
          <a:stretch>
            <a:fillRect/>
          </a:stretch>
        </p:blipFill>
        <p:spPr>
          <a:xfrm>
            <a:off x="285720" y="285729"/>
            <a:ext cx="8572560" cy="6601634"/>
          </a:xfrm>
        </p:spPr>
      </p:pic>
      <p:sp>
        <p:nvSpPr>
          <p:cNvPr id="3" name="Прямоугольник 2"/>
          <p:cNvSpPr/>
          <p:nvPr/>
        </p:nvSpPr>
        <p:spPr>
          <a:xfrm>
            <a:off x="3929058" y="6143644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Глобулярлы саты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6143644"/>
            <a:ext cx="1857388" cy="71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Жүрекше сатысы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142984"/>
            <a:ext cx="107157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Тұқым жарнақ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214290"/>
            <a:ext cx="3071834" cy="8572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u="sng" dirty="0" smtClean="0">
                <a:latin typeface="Times New Roman" pitchFamily="18" charset="0"/>
                <a:cs typeface="Times New Roman" pitchFamily="18" charset="0"/>
              </a:rPr>
              <a:t>Протодерма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(сыртқы кл), алғашқы қабық және орталық целиндр (ішкі)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4071934" y="1000108"/>
            <a:ext cx="85725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398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Тұқым бүршігі  1 – жіпшелік аппарат 2 – синергидалар 3 -  ана жыныс клеткасы 4 – вакуоль 5 -  ана жыныс клетканың ядросы 6 – орталық клетка 7 – антиподтар 8 – орталық клетканың полярлық ядролары  М – микропилярлы полюс Х – халазалық  полюс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74</cp:revision>
  <dcterms:created xsi:type="dcterms:W3CDTF">2011-04-08T16:12:48Z</dcterms:created>
  <dcterms:modified xsi:type="dcterms:W3CDTF">2024-08-11T06:47:53Z</dcterms:modified>
</cp:coreProperties>
</file>